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7" r:id="rId12"/>
    <p:sldId id="266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-8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5C736-3411-4E05-AFDF-52094D408F50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5B6C5-5965-4A20-ACA0-73FD9D246C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720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E9C1D3-D104-4EDE-AAFA-9BC969D31D85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2439866-2949-4482-9B40-7B554CFBE4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66352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C1D3-D104-4EDE-AAFA-9BC969D31D85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9866-2949-4482-9B40-7B554CFBE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362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C1D3-D104-4EDE-AAFA-9BC969D31D85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9866-2949-4482-9B40-7B554CFBE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92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C1D3-D104-4EDE-AAFA-9BC969D31D85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9866-2949-4482-9B40-7B554CFBE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24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3E9C1D3-D104-4EDE-AAFA-9BC969D31D85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2439866-2949-4482-9B40-7B554CFBE4A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2264418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C1D3-D104-4EDE-AAFA-9BC969D31D85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9866-2949-4482-9B40-7B554CFBE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94178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C1D3-D104-4EDE-AAFA-9BC969D31D85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9866-2949-4482-9B40-7B554CFBE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576491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C1D3-D104-4EDE-AAFA-9BC969D31D85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9866-2949-4482-9B40-7B554CFBE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192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C1D3-D104-4EDE-AAFA-9BC969D31D85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9866-2949-4482-9B40-7B554CFBE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525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3E9C1D3-D104-4EDE-AAFA-9BC969D31D85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2439866-2949-4482-9B40-7B554CFBE4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5884256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3E9C1D3-D104-4EDE-AAFA-9BC969D31D85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52439866-2949-4482-9B40-7B554CFBE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568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3E9C1D3-D104-4EDE-AAFA-9BC969D31D85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2439866-2949-4482-9B40-7B554CFBE4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19945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Deoxyribonucleic Acid</a:t>
            </a:r>
          </a:p>
        </p:txBody>
      </p:sp>
    </p:spTree>
    <p:extLst>
      <p:ext uri="{BB962C8B-B14F-4D97-AF65-F5344CB8AC3E}">
        <p14:creationId xmlns:p14="http://schemas.microsoft.com/office/powerpoint/2010/main" xmlns="" val="2613890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Oswald Avery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17983"/>
            <a:ext cx="10178322" cy="4996069"/>
          </a:xfrm>
        </p:spPr>
        <p:txBody>
          <a:bodyPr>
            <a:noAutofit/>
          </a:bodyPr>
          <a:lstStyle/>
          <a:p>
            <a:r>
              <a:rPr lang="en-US" sz="2800" dirty="0"/>
              <a:t>1944 - Avery’s team conducted experiments to narrow down the chemical compound that caused the </a:t>
            </a:r>
            <a:r>
              <a:rPr lang="en-US" sz="2800" dirty="0">
                <a:solidFill>
                  <a:srgbClr val="FF0000"/>
                </a:solidFill>
              </a:rPr>
              <a:t>transformation</a:t>
            </a:r>
            <a:r>
              <a:rPr lang="en-US" sz="2800" dirty="0"/>
              <a:t> in the bacteria cells. </a:t>
            </a:r>
          </a:p>
          <a:p>
            <a:pPr lvl="1"/>
            <a:r>
              <a:rPr lang="en-US" sz="2800" dirty="0"/>
              <a:t>They treated the bacteria with </a:t>
            </a:r>
            <a:r>
              <a:rPr lang="en-US" sz="2800" dirty="0">
                <a:solidFill>
                  <a:srgbClr val="FF0000"/>
                </a:solidFill>
              </a:rPr>
              <a:t>enzymes</a:t>
            </a:r>
            <a:r>
              <a:rPr lang="en-US" sz="2800" dirty="0"/>
              <a:t> that killed proteins, lipids, carbohydrates and other molecules</a:t>
            </a:r>
          </a:p>
          <a:p>
            <a:pPr lvl="1"/>
            <a:r>
              <a:rPr lang="en-US" sz="2800" dirty="0"/>
              <a:t>Transformation still happened</a:t>
            </a:r>
          </a:p>
          <a:p>
            <a:pPr lvl="1"/>
            <a:r>
              <a:rPr lang="en-US" sz="2800" dirty="0"/>
              <a:t>When they </a:t>
            </a:r>
            <a:r>
              <a:rPr lang="en-US" sz="2800" dirty="0">
                <a:solidFill>
                  <a:srgbClr val="FF0000"/>
                </a:solidFill>
              </a:rPr>
              <a:t>destroyed DNA</a:t>
            </a:r>
            <a:r>
              <a:rPr lang="en-US" sz="2800" dirty="0"/>
              <a:t> (deoxyribonucleic acid), transformation did not occur</a:t>
            </a:r>
          </a:p>
          <a:p>
            <a:pPr lvl="2"/>
            <a:r>
              <a:rPr lang="en-US" sz="2800" dirty="0"/>
              <a:t>DNA WAS THE TRANSFORMING FACTOR!!!</a:t>
            </a:r>
          </a:p>
        </p:txBody>
      </p:sp>
    </p:spTree>
    <p:extLst>
      <p:ext uri="{BB962C8B-B14F-4D97-AF65-F5344CB8AC3E}">
        <p14:creationId xmlns:p14="http://schemas.microsoft.com/office/powerpoint/2010/main" xmlns="" val="2591603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916" y="1643270"/>
            <a:ext cx="6158418" cy="4672710"/>
          </a:xfrm>
        </p:spPr>
        <p:txBody>
          <a:bodyPr>
            <a:normAutofit/>
          </a:bodyPr>
          <a:lstStyle/>
          <a:p>
            <a:r>
              <a:rPr lang="en-US" sz="3600" dirty="0"/>
              <a:t>Virus – tiny, nonliving particles that can infect living cells</a:t>
            </a:r>
          </a:p>
          <a:p>
            <a:r>
              <a:rPr lang="en-US" sz="3600" dirty="0"/>
              <a:t>Bacteriophage – a kind of virus that infects bacteria. </a:t>
            </a:r>
          </a:p>
        </p:txBody>
      </p:sp>
    </p:spTree>
    <p:extLst>
      <p:ext uri="{BB962C8B-B14F-4D97-AF65-F5344CB8AC3E}">
        <p14:creationId xmlns:p14="http://schemas.microsoft.com/office/powerpoint/2010/main" xmlns="" val="3268444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Hershey and Chase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30017"/>
            <a:ext cx="4566026" cy="4249575"/>
          </a:xfrm>
        </p:spPr>
        <p:txBody>
          <a:bodyPr>
            <a:normAutofit/>
          </a:bodyPr>
          <a:lstStyle/>
          <a:p>
            <a:r>
              <a:rPr lang="en-US" sz="2800" dirty="0"/>
              <a:t>Alfred </a:t>
            </a:r>
            <a:r>
              <a:rPr lang="en-US" sz="2800" dirty="0">
                <a:solidFill>
                  <a:srgbClr val="FF0000"/>
                </a:solidFill>
              </a:rPr>
              <a:t>Hershey</a:t>
            </a:r>
            <a:r>
              <a:rPr lang="en-US" sz="2800" dirty="0"/>
              <a:t> and Martha </a:t>
            </a:r>
            <a:r>
              <a:rPr lang="en-US" sz="2800" dirty="0">
                <a:solidFill>
                  <a:srgbClr val="FF0000"/>
                </a:solidFill>
              </a:rPr>
              <a:t>Chase</a:t>
            </a:r>
            <a:r>
              <a:rPr lang="en-US" sz="2800" dirty="0"/>
              <a:t> conducted experiments on bacteriophage viruses</a:t>
            </a:r>
          </a:p>
          <a:p>
            <a:pPr lvl="1"/>
            <a:r>
              <a:rPr lang="en-US" sz="2800" dirty="0"/>
              <a:t>Their experiments </a:t>
            </a:r>
            <a:r>
              <a:rPr lang="en-US" sz="2800" dirty="0">
                <a:solidFill>
                  <a:srgbClr val="FF0000"/>
                </a:solidFill>
              </a:rPr>
              <a:t>proved</a:t>
            </a:r>
            <a:r>
              <a:rPr lang="en-US" sz="2800" dirty="0"/>
              <a:t> that DNA was the cell’s genetic material in all living cells</a:t>
            </a:r>
          </a:p>
        </p:txBody>
      </p:sp>
      <p:pic>
        <p:nvPicPr>
          <p:cNvPr id="4098" name="Picture 2" descr="Image result for alfred hershey and martha cha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7961" y="1599554"/>
            <a:ext cx="5706717" cy="428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0360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How could DNA be capable of doing the following with genetic information in the cell?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Storing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Copying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Transmitting</a:t>
            </a:r>
          </a:p>
        </p:txBody>
      </p:sp>
    </p:spTree>
    <p:extLst>
      <p:ext uri="{BB962C8B-B14F-4D97-AF65-F5344CB8AC3E}">
        <p14:creationId xmlns:p14="http://schemas.microsoft.com/office/powerpoint/2010/main" xmlns="" val="1800960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2812" y="243281"/>
            <a:ext cx="8187071" cy="2722486"/>
          </a:xfrm>
        </p:spPr>
        <p:txBody>
          <a:bodyPr/>
          <a:lstStyle/>
          <a:p>
            <a:r>
              <a:rPr lang="en-US" dirty="0"/>
              <a:t>The Structure of DNA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6809" y="2361959"/>
            <a:ext cx="2762250" cy="409575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xmlns="" val="227373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components of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25461"/>
            <a:ext cx="10178322" cy="4995826"/>
          </a:xfrm>
        </p:spPr>
        <p:txBody>
          <a:bodyPr>
            <a:normAutofit/>
          </a:bodyPr>
          <a:lstStyle/>
          <a:p>
            <a:r>
              <a:rPr lang="en-US" sz="2400" dirty="0"/>
              <a:t>DNA – a nucleic acid made up of nucleotides joined into long strands or chains by covalent bonds</a:t>
            </a:r>
          </a:p>
          <a:p>
            <a:r>
              <a:rPr lang="en-US" sz="2400" dirty="0"/>
              <a:t>Nucleotides are made up of three basic components:</a:t>
            </a:r>
          </a:p>
          <a:p>
            <a:pPr lvl="1"/>
            <a:r>
              <a:rPr lang="en-US" sz="2400" dirty="0"/>
              <a:t>5-carbon </a:t>
            </a:r>
            <a:r>
              <a:rPr lang="en-US" sz="2400" dirty="0">
                <a:solidFill>
                  <a:srgbClr val="FF0000"/>
                </a:solidFill>
              </a:rPr>
              <a:t>sugar</a:t>
            </a:r>
            <a:r>
              <a:rPr lang="en-US" sz="2400" dirty="0"/>
              <a:t> – deoxyribose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FF0000"/>
                </a:solidFill>
              </a:rPr>
              <a:t>phosphate</a:t>
            </a:r>
            <a:r>
              <a:rPr lang="en-US" sz="2400" dirty="0"/>
              <a:t> group</a:t>
            </a:r>
          </a:p>
          <a:p>
            <a:pPr lvl="1"/>
            <a:r>
              <a:rPr lang="en-US" sz="2400" dirty="0"/>
              <a:t>A nitrogenous </a:t>
            </a:r>
            <a:r>
              <a:rPr lang="en-US" sz="2400" dirty="0">
                <a:solidFill>
                  <a:srgbClr val="FF0000"/>
                </a:solidFill>
              </a:rPr>
              <a:t>base</a:t>
            </a:r>
          </a:p>
          <a:p>
            <a:pPr lvl="2"/>
            <a:r>
              <a:rPr lang="en-US" sz="2400" dirty="0"/>
              <a:t>Adenine</a:t>
            </a:r>
          </a:p>
          <a:p>
            <a:pPr lvl="2"/>
            <a:r>
              <a:rPr lang="en-US" sz="2400" dirty="0"/>
              <a:t>Guanine</a:t>
            </a:r>
          </a:p>
          <a:p>
            <a:pPr lvl="2"/>
            <a:r>
              <a:rPr lang="en-US" sz="2400" dirty="0"/>
              <a:t>Cytosine</a:t>
            </a:r>
          </a:p>
          <a:p>
            <a:pPr lvl="2"/>
            <a:r>
              <a:rPr lang="en-US" sz="2400" dirty="0"/>
              <a:t>Thymine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7772" y="3201907"/>
            <a:ext cx="3982872" cy="32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4219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Structure of DNA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7491" y="1191870"/>
            <a:ext cx="7610763" cy="5324020"/>
          </a:xfrm>
        </p:spPr>
      </p:pic>
    </p:spTree>
    <p:extLst>
      <p:ext uri="{BB962C8B-B14F-4D97-AF65-F5344CB8AC3E}">
        <p14:creationId xmlns:p14="http://schemas.microsoft.com/office/powerpoint/2010/main" xmlns="" val="1202697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851" y="-88086"/>
            <a:ext cx="4497272" cy="1631660"/>
          </a:xfrm>
        </p:spPr>
        <p:txBody>
          <a:bodyPr>
            <a:normAutofit/>
          </a:bodyPr>
          <a:lstStyle/>
          <a:p>
            <a:r>
              <a:rPr lang="en-US" sz="2800" dirty="0"/>
              <a:t>Erwin Chargaff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5051" y="1803633"/>
            <a:ext cx="6158418" cy="410186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Chargaff conducted experiments and found that: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Adenine</a:t>
            </a:r>
            <a:r>
              <a:rPr lang="en-US" dirty="0"/>
              <a:t> (A) and Thymine (T) were found in equal amounts</a:t>
            </a:r>
          </a:p>
          <a:p>
            <a:pPr marL="285750" indent="-285750">
              <a:buFontTx/>
              <a:buChar char="-"/>
            </a:pPr>
            <a:r>
              <a:rPr lang="en-US" dirty="0"/>
              <a:t>Guanine (G) and </a:t>
            </a:r>
            <a:r>
              <a:rPr lang="en-US" dirty="0">
                <a:solidFill>
                  <a:srgbClr val="FF0000"/>
                </a:solidFill>
              </a:rPr>
              <a:t>Cytosine</a:t>
            </a:r>
            <a:r>
              <a:rPr lang="en-US" dirty="0"/>
              <a:t> (C ) were found in equal amounts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6522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1857" y="327171"/>
            <a:ext cx="8547151" cy="6417062"/>
          </a:xfrm>
        </p:spPr>
      </p:pic>
    </p:spTree>
    <p:extLst>
      <p:ext uri="{BB962C8B-B14F-4D97-AF65-F5344CB8AC3E}">
        <p14:creationId xmlns:p14="http://schemas.microsoft.com/office/powerpoint/2010/main" xmlns="" val="1029904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Rosalind Franklin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88839"/>
            <a:ext cx="5287811" cy="4290753"/>
          </a:xfrm>
        </p:spPr>
        <p:txBody>
          <a:bodyPr>
            <a:noAutofit/>
          </a:bodyPr>
          <a:lstStyle/>
          <a:p>
            <a:r>
              <a:rPr lang="en-US" sz="2800" dirty="0"/>
              <a:t>1952: Used </a:t>
            </a:r>
            <a:r>
              <a:rPr lang="en-US" sz="2800" dirty="0">
                <a:solidFill>
                  <a:srgbClr val="FF0000"/>
                </a:solidFill>
              </a:rPr>
              <a:t>x-ray</a:t>
            </a:r>
            <a:r>
              <a:rPr lang="en-US" sz="2800" dirty="0"/>
              <a:t> diffraction to show the pattern of DNA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Helix</a:t>
            </a:r>
            <a:r>
              <a:rPr lang="en-US" sz="2800" dirty="0"/>
              <a:t> – twisted like the coils of a spring</a:t>
            </a:r>
          </a:p>
          <a:p>
            <a:r>
              <a:rPr lang="en-US" sz="2800" dirty="0"/>
              <a:t>1953: James Watson and Francis Crick used Franklin’s X-ray pattern to build a </a:t>
            </a:r>
            <a:r>
              <a:rPr lang="en-US" sz="2800" dirty="0">
                <a:solidFill>
                  <a:srgbClr val="FF0000"/>
                </a:solidFill>
              </a:rPr>
              <a:t>model</a:t>
            </a:r>
            <a:r>
              <a:rPr lang="en-US" sz="2800" dirty="0"/>
              <a:t> of the specific structure of DNA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7996" y="1588839"/>
            <a:ext cx="395287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2388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deoxyribonucleic ac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0087" y="580538"/>
            <a:ext cx="5261704" cy="295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3337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145" y="348142"/>
            <a:ext cx="6171324" cy="1196671"/>
          </a:xfrm>
        </p:spPr>
        <p:txBody>
          <a:bodyPr/>
          <a:lstStyle/>
          <a:p>
            <a:r>
              <a:rPr lang="en-US" dirty="0"/>
              <a:t>Structure of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1996579"/>
            <a:ext cx="6158418" cy="390892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Double Helix – two strands coiled to resemble a twisted </a:t>
            </a:r>
            <a:r>
              <a:rPr lang="en-US" dirty="0">
                <a:solidFill>
                  <a:srgbClr val="FF0000"/>
                </a:solidFill>
              </a:rPr>
              <a:t>ladder</a:t>
            </a:r>
          </a:p>
          <a:p>
            <a:r>
              <a:rPr lang="en-US" dirty="0"/>
              <a:t>“Legs of the ladder” – </a:t>
            </a:r>
            <a:r>
              <a:rPr lang="en-US" dirty="0">
                <a:solidFill>
                  <a:srgbClr val="FF0000"/>
                </a:solidFill>
              </a:rPr>
              <a:t>Phosphate</a:t>
            </a:r>
            <a:r>
              <a:rPr lang="en-US" dirty="0"/>
              <a:t> and Sugar</a:t>
            </a:r>
          </a:p>
          <a:p>
            <a:r>
              <a:rPr lang="en-US" dirty="0"/>
              <a:t>“Rungs of the ladder” – Nitrogenous </a:t>
            </a:r>
            <a:r>
              <a:rPr lang="en-US" dirty="0">
                <a:solidFill>
                  <a:srgbClr val="FF0000"/>
                </a:solidFill>
              </a:rPr>
              <a:t>base</a:t>
            </a:r>
            <a:r>
              <a:rPr lang="en-US" dirty="0"/>
              <a:t> pairs</a:t>
            </a:r>
          </a:p>
          <a:p>
            <a:pPr lvl="1"/>
            <a:r>
              <a:rPr lang="en-US" dirty="0"/>
              <a:t>Nitrogenous bases held together with weak hydrogen bonds</a:t>
            </a:r>
          </a:p>
          <a:p>
            <a:r>
              <a:rPr lang="en-US" dirty="0"/>
              <a:t>The “legs” and “rungs” together made nucleotides.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5431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Antiparallel Molecule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612" y="1563757"/>
            <a:ext cx="5608592" cy="4258203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1563757"/>
            <a:ext cx="4800600" cy="4770782"/>
          </a:xfrm>
        </p:spPr>
        <p:txBody>
          <a:bodyPr>
            <a:noAutofit/>
          </a:bodyPr>
          <a:lstStyle/>
          <a:p>
            <a:r>
              <a:rPr lang="en-US" sz="2800" dirty="0"/>
              <a:t>Antiparallel molecule – the two strands run alongside each other, but point in </a:t>
            </a:r>
            <a:r>
              <a:rPr lang="en-US" sz="2800" dirty="0">
                <a:solidFill>
                  <a:srgbClr val="FF0000"/>
                </a:solidFill>
              </a:rPr>
              <a:t>opposite</a:t>
            </a:r>
            <a:r>
              <a:rPr lang="en-US" sz="2800" dirty="0"/>
              <a:t> directions. </a:t>
            </a:r>
          </a:p>
          <a:p>
            <a:r>
              <a:rPr lang="en-US" sz="2800" dirty="0"/>
              <a:t>In a double-stranded DNA molecule, the 5' end (</a:t>
            </a:r>
            <a:r>
              <a:rPr lang="en-US" sz="2800" dirty="0">
                <a:solidFill>
                  <a:srgbClr val="FF0000"/>
                </a:solidFill>
              </a:rPr>
              <a:t>phosphate</a:t>
            </a:r>
            <a:r>
              <a:rPr lang="en-US" sz="2800" dirty="0"/>
              <a:t>-bearing end) of one strand aligns with the 3' end (</a:t>
            </a:r>
            <a:r>
              <a:rPr lang="en-US" sz="2800" dirty="0">
                <a:solidFill>
                  <a:srgbClr val="FF0000"/>
                </a:solidFill>
              </a:rPr>
              <a:t>hydroxyl</a:t>
            </a:r>
            <a:r>
              <a:rPr lang="en-US" sz="2800" dirty="0"/>
              <a:t>-bearing end)</a:t>
            </a:r>
          </a:p>
        </p:txBody>
      </p:sp>
    </p:spTree>
    <p:extLst>
      <p:ext uri="{BB962C8B-B14F-4D97-AF65-F5344CB8AC3E}">
        <p14:creationId xmlns:p14="http://schemas.microsoft.com/office/powerpoint/2010/main" xmlns="" val="3955159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8318" y="583721"/>
            <a:ext cx="6282068" cy="5932540"/>
          </a:xfrm>
        </p:spPr>
      </p:pic>
    </p:spTree>
    <p:extLst>
      <p:ext uri="{BB962C8B-B14F-4D97-AF65-F5344CB8AC3E}">
        <p14:creationId xmlns:p14="http://schemas.microsoft.com/office/powerpoint/2010/main" xmlns="" val="2520066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Pairings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75" y="2395056"/>
            <a:ext cx="3574759" cy="2025941"/>
          </a:xfrm>
        </p:spPr>
        <p:txBody>
          <a:bodyPr>
            <a:normAutofit/>
          </a:bodyPr>
          <a:lstStyle/>
          <a:p>
            <a:r>
              <a:rPr lang="en-US" sz="3200" dirty="0"/>
              <a:t>Adenine (A) pairs with Thymine (T)</a:t>
            </a:r>
          </a:p>
          <a:p>
            <a:r>
              <a:rPr lang="en-US" sz="3200" dirty="0">
                <a:solidFill>
                  <a:srgbClr val="FF0000"/>
                </a:solidFill>
              </a:rPr>
              <a:t>A=T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1486" y="2292291"/>
            <a:ext cx="3520800" cy="3619500"/>
          </a:xfrm>
        </p:spPr>
        <p:txBody>
          <a:bodyPr>
            <a:normAutofit/>
          </a:bodyPr>
          <a:lstStyle/>
          <a:p>
            <a:r>
              <a:rPr lang="en-US" sz="3200" dirty="0"/>
              <a:t>Guanine (G) pairs with Cytosine (C )</a:t>
            </a:r>
          </a:p>
          <a:p>
            <a:r>
              <a:rPr lang="en-US" sz="3200" dirty="0">
                <a:solidFill>
                  <a:srgbClr val="FF0000"/>
                </a:solidFill>
              </a:rPr>
              <a:t>G=C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5400" y="1700693"/>
            <a:ext cx="3206639" cy="38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0657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Pairings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1447101"/>
          </a:xfrm>
        </p:spPr>
        <p:txBody>
          <a:bodyPr>
            <a:noAutofit/>
          </a:bodyPr>
          <a:lstStyle/>
          <a:p>
            <a:r>
              <a:rPr lang="en-US" sz="2800" dirty="0"/>
              <a:t>Pyrimidines:</a:t>
            </a:r>
          </a:p>
          <a:p>
            <a:pPr lvl="1"/>
            <a:r>
              <a:rPr lang="en-US" sz="2800" dirty="0"/>
              <a:t>Thymine (T)</a:t>
            </a:r>
          </a:p>
          <a:p>
            <a:pPr lvl="1"/>
            <a:r>
              <a:rPr lang="en-US" sz="2800" dirty="0"/>
              <a:t>Cytosine (C 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1447101"/>
          </a:xfrm>
        </p:spPr>
        <p:txBody>
          <a:bodyPr>
            <a:noAutofit/>
          </a:bodyPr>
          <a:lstStyle/>
          <a:p>
            <a:r>
              <a:rPr lang="en-US" sz="2400" dirty="0"/>
              <a:t>Purines</a:t>
            </a:r>
          </a:p>
          <a:p>
            <a:pPr lvl="1"/>
            <a:r>
              <a:rPr lang="en-US" sz="2400" dirty="0"/>
              <a:t>Adenine (A)</a:t>
            </a:r>
          </a:p>
          <a:p>
            <a:pPr lvl="1"/>
            <a:r>
              <a:rPr lang="en-US" sz="2400" dirty="0"/>
              <a:t>Guanine (G)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3967" y="4806892"/>
            <a:ext cx="7382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Pyrimidines pair with Purines!</a:t>
            </a:r>
          </a:p>
        </p:txBody>
      </p:sp>
    </p:spTree>
    <p:extLst>
      <p:ext uri="{BB962C8B-B14F-4D97-AF65-F5344CB8AC3E}">
        <p14:creationId xmlns:p14="http://schemas.microsoft.com/office/powerpoint/2010/main" xmlns="" val="274244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51" y="0"/>
            <a:ext cx="6158418" cy="1196671"/>
          </a:xfrm>
        </p:spPr>
        <p:txBody>
          <a:bodyPr/>
          <a:lstStyle/>
          <a:p>
            <a:r>
              <a:rPr lang="en-US" dirty="0"/>
              <a:t>Frederick Griffith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1404729"/>
            <a:ext cx="6158418" cy="4500771"/>
          </a:xfrm>
        </p:spPr>
        <p:txBody>
          <a:bodyPr/>
          <a:lstStyle/>
          <a:p>
            <a:r>
              <a:rPr lang="en-US" dirty="0"/>
              <a:t>1928 – Frederick Griffith was trying to figure out how bacteria made people sick. </a:t>
            </a:r>
          </a:p>
          <a:p>
            <a:r>
              <a:rPr lang="en-US" dirty="0">
                <a:solidFill>
                  <a:srgbClr val="FF0000"/>
                </a:solidFill>
              </a:rPr>
              <a:t>Pneumonia</a:t>
            </a:r>
            <a:r>
              <a:rPr lang="en-US" dirty="0"/>
              <a:t> – infection that inflames air sacs in one or both lungs, which may fill with fluid. </a:t>
            </a:r>
          </a:p>
        </p:txBody>
      </p:sp>
      <p:pic>
        <p:nvPicPr>
          <p:cNvPr id="1028" name="Picture 4" descr="Griffith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4145" y="1196671"/>
            <a:ext cx="2897193" cy="436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8306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Frederick Griffith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70991"/>
            <a:ext cx="5215383" cy="4408601"/>
          </a:xfrm>
        </p:spPr>
        <p:txBody>
          <a:bodyPr>
            <a:normAutofit/>
          </a:bodyPr>
          <a:lstStyle/>
          <a:p>
            <a:r>
              <a:rPr lang="en-US" sz="3200" dirty="0"/>
              <a:t>Found two strains of bacteria of the same species</a:t>
            </a:r>
          </a:p>
          <a:p>
            <a:pPr lvl="1"/>
            <a:r>
              <a:rPr lang="en-US" sz="3200" dirty="0"/>
              <a:t>Smooth (</a:t>
            </a:r>
            <a:r>
              <a:rPr lang="en-US" sz="3200" dirty="0">
                <a:solidFill>
                  <a:srgbClr val="FF0000"/>
                </a:solidFill>
              </a:rPr>
              <a:t>S strain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Rough (</a:t>
            </a:r>
            <a:r>
              <a:rPr lang="en-US" sz="3200" dirty="0">
                <a:solidFill>
                  <a:srgbClr val="FF0000"/>
                </a:solidFill>
              </a:rPr>
              <a:t>R strain</a:t>
            </a:r>
            <a:r>
              <a:rPr lang="en-US" sz="3200" dirty="0"/>
              <a:t>)</a:t>
            </a:r>
          </a:p>
          <a:p>
            <a:r>
              <a:rPr lang="en-US" sz="3200" dirty="0"/>
              <a:t>Only the </a:t>
            </a:r>
            <a:r>
              <a:rPr lang="en-US" sz="3200" dirty="0">
                <a:solidFill>
                  <a:srgbClr val="FF0000"/>
                </a:solidFill>
              </a:rPr>
              <a:t>smooth</a:t>
            </a:r>
            <a:r>
              <a:rPr lang="en-US" sz="3200" dirty="0"/>
              <a:t> strain caused pneumonia</a:t>
            </a:r>
          </a:p>
        </p:txBody>
      </p:sp>
      <p:pic>
        <p:nvPicPr>
          <p:cNvPr id="615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6025" y="1378225"/>
            <a:ext cx="4850296" cy="363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1976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Frederick Griffith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30017"/>
            <a:ext cx="10178322" cy="4249575"/>
          </a:xfrm>
        </p:spPr>
        <p:txBody>
          <a:bodyPr>
            <a:noAutofit/>
          </a:bodyPr>
          <a:lstStyle/>
          <a:p>
            <a:r>
              <a:rPr lang="en-US" sz="2800" dirty="0"/>
              <a:t>Experimented with mice.</a:t>
            </a:r>
          </a:p>
          <a:p>
            <a:r>
              <a:rPr lang="en-US" sz="2800" dirty="0"/>
              <a:t>When he injected the mice with the </a:t>
            </a:r>
            <a:r>
              <a:rPr lang="en-US" sz="2800" dirty="0">
                <a:solidFill>
                  <a:srgbClr val="FF0000"/>
                </a:solidFill>
              </a:rPr>
              <a:t>smooth</a:t>
            </a:r>
            <a:r>
              <a:rPr lang="en-US" sz="2800" dirty="0"/>
              <a:t> bacteria, it caused pneumonia</a:t>
            </a:r>
          </a:p>
          <a:p>
            <a:r>
              <a:rPr lang="en-US" sz="2800" dirty="0"/>
              <a:t>When he injected the mice with the </a:t>
            </a:r>
            <a:r>
              <a:rPr lang="en-US" sz="2800" dirty="0">
                <a:solidFill>
                  <a:srgbClr val="FF0000"/>
                </a:solidFill>
              </a:rPr>
              <a:t>rough</a:t>
            </a:r>
            <a:r>
              <a:rPr lang="en-US" sz="2800" dirty="0"/>
              <a:t> bacteria, the mice remained </a:t>
            </a:r>
            <a:r>
              <a:rPr lang="en-US" sz="2800" dirty="0">
                <a:solidFill>
                  <a:srgbClr val="FF0000"/>
                </a:solidFill>
              </a:rPr>
              <a:t>healthy</a:t>
            </a:r>
          </a:p>
          <a:p>
            <a:r>
              <a:rPr lang="en-US" sz="2800" dirty="0"/>
              <a:t>He “heat treated” the smooth bacteria</a:t>
            </a:r>
          </a:p>
          <a:p>
            <a:pPr lvl="1"/>
            <a:r>
              <a:rPr lang="en-US" sz="2800" dirty="0"/>
              <a:t>This killed the smooth bacteria cells</a:t>
            </a:r>
          </a:p>
          <a:p>
            <a:pPr lvl="1"/>
            <a:r>
              <a:rPr lang="en-US" sz="2800" dirty="0"/>
              <a:t>He injected the “heat treated” smooth bacteria into the mice</a:t>
            </a:r>
          </a:p>
          <a:p>
            <a:pPr lvl="1"/>
            <a:r>
              <a:rPr lang="en-US" sz="2800" dirty="0"/>
              <a:t>They </a:t>
            </a:r>
            <a:r>
              <a:rPr lang="en-US" sz="2800" dirty="0">
                <a:solidFill>
                  <a:srgbClr val="FF0000"/>
                </a:solidFill>
              </a:rPr>
              <a:t>remained healthy </a:t>
            </a:r>
          </a:p>
        </p:txBody>
      </p:sp>
    </p:spTree>
    <p:extLst>
      <p:ext uri="{BB962C8B-B14F-4D97-AF65-F5344CB8AC3E}">
        <p14:creationId xmlns:p14="http://schemas.microsoft.com/office/powerpoint/2010/main" xmlns="" val="560196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Frederick Griffith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1235"/>
            <a:ext cx="6818896" cy="444835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Next experiment:</a:t>
            </a:r>
          </a:p>
          <a:p>
            <a:pPr lvl="1"/>
            <a:r>
              <a:rPr lang="en-US" sz="2800" dirty="0"/>
              <a:t>He </a:t>
            </a:r>
            <a:r>
              <a:rPr lang="en-US" sz="2800" dirty="0">
                <a:solidFill>
                  <a:srgbClr val="FF0000"/>
                </a:solidFill>
              </a:rPr>
              <a:t>mixed</a:t>
            </a:r>
            <a:r>
              <a:rPr lang="en-US" sz="2800" dirty="0"/>
              <a:t> the “heat treated” smooth bacteria with the harmless rough bacteria</a:t>
            </a:r>
          </a:p>
          <a:p>
            <a:pPr lvl="1"/>
            <a:r>
              <a:rPr lang="en-US" sz="2800" dirty="0"/>
              <a:t>Injected this mix into the mice</a:t>
            </a:r>
          </a:p>
          <a:p>
            <a:r>
              <a:rPr lang="en-US" sz="2800" dirty="0"/>
              <a:t>SHOCKING RESULTS!!!!!!</a:t>
            </a:r>
          </a:p>
          <a:p>
            <a:pPr lvl="1"/>
            <a:r>
              <a:rPr lang="en-US" sz="2800" dirty="0"/>
              <a:t>This mix actually made the mice </a:t>
            </a:r>
            <a:r>
              <a:rPr lang="en-US" sz="2800" dirty="0">
                <a:solidFill>
                  <a:srgbClr val="FF0000"/>
                </a:solidFill>
              </a:rPr>
              <a:t>sick</a:t>
            </a:r>
          </a:p>
          <a:p>
            <a:pPr lvl="1"/>
            <a:r>
              <a:rPr lang="en-US" sz="2800" dirty="0"/>
              <a:t>How could this happen if the S-strain cells were dead?</a:t>
            </a:r>
          </a:p>
        </p:txBody>
      </p:sp>
      <p:pic>
        <p:nvPicPr>
          <p:cNvPr id="2052" name="Picture 4" descr="Image result for animation of sick m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7263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672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Frederick Griffith</a:t>
            </a:r>
          </a:p>
        </p:txBody>
      </p:sp>
      <p:pic>
        <p:nvPicPr>
          <p:cNvPr id="3074" name="Picture 2" descr="Image result for frederick griffith mice experime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5965" y="1248777"/>
            <a:ext cx="6157334" cy="497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320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Frederick Griffith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Was it possible that the dead smooth cells genetically transformed the living rough bacteria cells?</a:t>
            </a:r>
          </a:p>
        </p:txBody>
      </p:sp>
    </p:spTree>
    <p:extLst>
      <p:ext uri="{BB962C8B-B14F-4D97-AF65-F5344CB8AC3E}">
        <p14:creationId xmlns:p14="http://schemas.microsoft.com/office/powerpoint/2010/main" xmlns="" val="22011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51723"/>
            <a:ext cx="10178322" cy="4527870"/>
          </a:xfrm>
        </p:spPr>
        <p:txBody>
          <a:bodyPr>
            <a:normAutofit/>
          </a:bodyPr>
          <a:lstStyle/>
          <a:p>
            <a:r>
              <a:rPr lang="en-US" sz="2800" dirty="0"/>
              <a:t>Griffith reasoned that when he mixed the “heat treated” smooth bacteria and the rough bacteria cells, a </a:t>
            </a:r>
            <a:r>
              <a:rPr lang="en-US" sz="2800" dirty="0">
                <a:solidFill>
                  <a:srgbClr val="FF0000"/>
                </a:solidFill>
              </a:rPr>
              <a:t>chemical factor </a:t>
            </a:r>
            <a:r>
              <a:rPr lang="en-US" sz="2800" dirty="0"/>
              <a:t>had been transferred from the smooth bacteria cells to the rough bacteria cells</a:t>
            </a:r>
          </a:p>
          <a:p>
            <a:pPr lvl="1"/>
            <a:r>
              <a:rPr lang="en-US" sz="2800" dirty="0"/>
              <a:t>This is called </a:t>
            </a:r>
            <a:r>
              <a:rPr lang="en-US" sz="2800" dirty="0">
                <a:solidFill>
                  <a:srgbClr val="FF0000"/>
                </a:solidFill>
              </a:rPr>
              <a:t>transformation</a:t>
            </a:r>
            <a:r>
              <a:rPr lang="en-US" sz="2800" dirty="0"/>
              <a:t>. </a:t>
            </a:r>
          </a:p>
          <a:p>
            <a:pPr lvl="1"/>
            <a:r>
              <a:rPr lang="en-US" sz="2800" dirty="0"/>
              <a:t>This chemical factor must contain information that could change the harmless bacteria into disease-causing bacteria</a:t>
            </a:r>
          </a:p>
        </p:txBody>
      </p:sp>
    </p:spTree>
    <p:extLst>
      <p:ext uri="{BB962C8B-B14F-4D97-AF65-F5344CB8AC3E}">
        <p14:creationId xmlns:p14="http://schemas.microsoft.com/office/powerpoint/2010/main" xmlns="" val="9879882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552</TotalTime>
  <Words>662</Words>
  <Application>Microsoft Office PowerPoint</Application>
  <PresentationFormat>Custom</PresentationFormat>
  <Paragraphs>90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Badge</vt:lpstr>
      <vt:lpstr>DNA</vt:lpstr>
      <vt:lpstr>History!</vt:lpstr>
      <vt:lpstr>Frederick Griffith</vt:lpstr>
      <vt:lpstr>Frederick Griffith</vt:lpstr>
      <vt:lpstr>Frederick Griffith</vt:lpstr>
      <vt:lpstr>Frederick Griffith</vt:lpstr>
      <vt:lpstr>Frederick Griffith</vt:lpstr>
      <vt:lpstr>Frederick Griffith</vt:lpstr>
      <vt:lpstr>Transformation</vt:lpstr>
      <vt:lpstr>Oswald Avery</vt:lpstr>
      <vt:lpstr>Slide 11</vt:lpstr>
      <vt:lpstr>Hershey and Chase</vt:lpstr>
      <vt:lpstr>Slide 13</vt:lpstr>
      <vt:lpstr>The Structure of DNA</vt:lpstr>
      <vt:lpstr>The components of DNA</vt:lpstr>
      <vt:lpstr>The Structure of DNA</vt:lpstr>
      <vt:lpstr>Erwin Chargaff</vt:lpstr>
      <vt:lpstr>Slide 18</vt:lpstr>
      <vt:lpstr>Rosalind Franklin</vt:lpstr>
      <vt:lpstr>Structure of DNA</vt:lpstr>
      <vt:lpstr>Antiparallel Molecule</vt:lpstr>
      <vt:lpstr>Slide 22</vt:lpstr>
      <vt:lpstr>Base Pairings</vt:lpstr>
      <vt:lpstr>Base Pairings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dc:creator>Doug Davis</dc:creator>
  <cp:lastModifiedBy>gtaylor</cp:lastModifiedBy>
  <cp:revision>29</cp:revision>
  <dcterms:created xsi:type="dcterms:W3CDTF">2017-04-30T01:10:57Z</dcterms:created>
  <dcterms:modified xsi:type="dcterms:W3CDTF">2017-05-01T14:54:59Z</dcterms:modified>
</cp:coreProperties>
</file>